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Gadugi" panose="020B0502040204020203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206" autoAdjust="0"/>
  </p:normalViewPr>
  <p:slideViewPr>
    <p:cSldViewPr>
      <p:cViewPr varScale="1">
        <p:scale>
          <a:sx n="42" d="100"/>
          <a:sy n="42" d="100"/>
        </p:scale>
        <p:origin x="10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Projects\The%20Forage\Accenture\Task%2001\Data%20Modelling%20by%20Shakeb%20Hassan%20Sham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2800" b="1" dirty="0"/>
              <a:t>Top 5 Categories by Aggregate Popularity Scores</a:t>
            </a:r>
          </a:p>
        </c:rich>
      </c:tx>
      <c:layout>
        <c:manualLayout>
          <c:xMode val="edge"/>
          <c:yMode val="edge"/>
          <c:x val="0.23256047593694298"/>
          <c:y val="8.25605534569407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0181682095656341E-2"/>
          <c:y val="8.4104702129024225E-2"/>
          <c:w val="0.97760029938955606"/>
          <c:h val="0.851894948622674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'Top 5 Categories by Scores'!$B$1</c:f>
              <c:strCache>
                <c:ptCount val="1"/>
                <c:pt idx="0">
                  <c:v>Aggregate Scores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by Scores'!$A$2:$A$6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by Scores'!$B$2:$B$6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CB-4DC2-A0C4-B313526A035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69808192"/>
        <c:axId val="862313840"/>
      </c:barChart>
      <c:catAx>
        <c:axId val="86980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313840"/>
        <c:crosses val="autoZero"/>
        <c:auto val="1"/>
        <c:lblAlgn val="ctr"/>
        <c:lblOffset val="100"/>
        <c:noMultiLvlLbl val="0"/>
      </c:catAx>
      <c:valAx>
        <c:axId val="862313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980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Popularity % of top 5 categories</a:t>
            </a:r>
          </a:p>
        </c:rich>
      </c:tx>
      <c:layout>
        <c:manualLayout>
          <c:xMode val="edge"/>
          <c:yMode val="edge"/>
          <c:x val="0.268729069110289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Categories by Scores'!$B$1</c:f>
              <c:strCache>
                <c:ptCount val="1"/>
                <c:pt idx="0">
                  <c:v>Aggregate Scores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098B-442B-BC89-4043107EBFB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098B-442B-BC89-4043107EBFB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098B-442B-BC89-4043107EBFB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098B-442B-BC89-4043107EBFB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098B-442B-BC89-4043107EBFB7}"/>
              </c:ext>
            </c:extLst>
          </c:dPt>
          <c:dLbls>
            <c:dLbl>
              <c:idx val="0"/>
              <c:layout>
                <c:manualLayout>
                  <c:x val="-0.10357764654418197"/>
                  <c:y val="0.10317658209390493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3A6694EE-6FAB-4A47-9681-3C51CBC47A77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8B-442B-BC89-4043107EBFB7}"/>
                </c:ext>
              </c:extLst>
            </c:dLbl>
            <c:dLbl>
              <c:idx val="1"/>
              <c:layout>
                <c:manualLayout>
                  <c:x val="-0.11035958005249344"/>
                  <c:y val="-9.3539661708953045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EB7AF51F-6971-46AE-AADB-7A40E5550595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98B-442B-BC89-4043107EBFB7}"/>
                </c:ext>
              </c:extLst>
            </c:dLbl>
            <c:dLbl>
              <c:idx val="2"/>
              <c:layout>
                <c:manualLayout>
                  <c:x val="2.8126640419947505E-2"/>
                  <c:y val="-0.15487168270632845"/>
                </c:manualLayout>
              </c:layout>
              <c:tx>
                <c:rich>
                  <a:bodyPr/>
                  <a:lstStyle/>
                  <a:p>
                    <a:fld id="{E81435EF-763D-44E5-BA74-2D96AB6AB8B6}" type="PERCENTAGE">
                      <a:rPr lang="en-US" baseline="0"/>
                      <a:pPr/>
                      <a:t>[PERCENTAGE]</a:t>
                    </a:fld>
                    <a:endParaRPr lang="en-IN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98B-442B-BC89-4043107EBFB7}"/>
                </c:ext>
              </c:extLst>
            </c:dLbl>
            <c:dLbl>
              <c:idx val="3"/>
              <c:layout>
                <c:manualLayout>
                  <c:x val="0.13726377952755905"/>
                  <c:y val="-4.7465368912219308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62DE828D-C7B3-4F12-97D5-F290B30630F2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98B-442B-BC89-4043107EBFB7}"/>
                </c:ext>
              </c:extLst>
            </c:dLbl>
            <c:dLbl>
              <c:idx val="4"/>
              <c:layout>
                <c:manualLayout>
                  <c:x val="8.6424978127734031E-2"/>
                  <c:y val="0.12281277340332458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7D6BB190-A3C5-4617-8927-22BE248C6E90}" type="PERCENTAGE">
                      <a:rPr lang="en-US" b="1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98B-442B-BC89-4043107EBFB7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 by Scores'!$A$2:$A$6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by Scores'!$B$2:$B$6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8B-442B-BC89-4043107EBFB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2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3571" y="4074397"/>
            <a:ext cx="5482998" cy="133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63C16-5FE7-09EB-C989-27F99C3FFE59}"/>
              </a:ext>
            </a:extLst>
          </p:cNvPr>
          <p:cNvSpPr txBox="1"/>
          <p:nvPr/>
        </p:nvSpPr>
        <p:spPr>
          <a:xfrm>
            <a:off x="3301820" y="5239019"/>
            <a:ext cx="336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By Shakeb Hassan Shamsi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D04C9B-DB86-FAD5-41A8-EE3EA22D63A4}"/>
              </a:ext>
            </a:extLst>
          </p:cNvPr>
          <p:cNvSpPr txBox="1"/>
          <p:nvPr/>
        </p:nvSpPr>
        <p:spPr>
          <a:xfrm>
            <a:off x="10882491" y="1219349"/>
            <a:ext cx="70761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r>
              <a:rPr lang="en-US" sz="2400" dirty="0"/>
              <a:t>Animals and science are the two most popular categories of content, showing that people enjoy "real-life" and "factual" content the most.</a:t>
            </a:r>
          </a:p>
          <a:p>
            <a:endParaRPr lang="en-US" sz="2400" dirty="0"/>
          </a:p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r>
              <a:rPr lang="en-US" sz="2400" dirty="0"/>
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r>
              <a:rPr lang="en-US" sz="2400" dirty="0"/>
              <a:t>This ad-hoc analysis is insightful, but it's time to take this analysis into large scale production for real-time understanding of your business. We can show you how to do this. 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45685" y="3716755"/>
            <a:ext cx="3429338" cy="3253718"/>
            <a:chOff x="156342" y="156706"/>
            <a:chExt cx="4572452" cy="433829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C23E9-4CA6-B0E2-C88D-8A2181C696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5" y="3768765"/>
            <a:ext cx="3007055" cy="2895238"/>
          </a:xfrm>
          <a:prstGeom prst="ellips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8F8630-3314-C7D5-63BA-0BFEF439DDE3}"/>
              </a:ext>
            </a:extLst>
          </p:cNvPr>
          <p:cNvSpPr txBox="1"/>
          <p:nvPr/>
        </p:nvSpPr>
        <p:spPr>
          <a:xfrm>
            <a:off x="8745586" y="2855591"/>
            <a:ext cx="7234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 growing technology unicorn that need to adapt quickly to it’s global scale.</a:t>
            </a:r>
          </a:p>
          <a:p>
            <a:r>
              <a:rPr lang="en-US" sz="2800" dirty="0"/>
              <a:t>Accenture has begun a 3 month POC focusing on these tasks: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Recommendation for a successful IPO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DFEC7B-2DAC-E8BE-2C47-AAB42C1CC18A}"/>
              </a:ext>
            </a:extLst>
          </p:cNvPr>
          <p:cNvSpPr txBox="1"/>
          <p:nvPr/>
        </p:nvSpPr>
        <p:spPr>
          <a:xfrm>
            <a:off x="2925258" y="5140622"/>
            <a:ext cx="644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Over </a:t>
            </a:r>
            <a:r>
              <a:rPr lang="en-US" sz="4400" b="1" u="sng" dirty="0">
                <a:solidFill>
                  <a:schemeClr val="bg1"/>
                </a:solidFill>
              </a:rPr>
              <a:t>100000 </a:t>
            </a:r>
            <a:r>
              <a:rPr lang="en-US" sz="4400" b="1" dirty="0">
                <a:solidFill>
                  <a:schemeClr val="bg1"/>
                </a:solidFill>
              </a:rPr>
              <a:t>post per day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C7DBD-DC01-09AE-7505-514AB61B4075}"/>
              </a:ext>
            </a:extLst>
          </p:cNvPr>
          <p:cNvSpPr txBox="1"/>
          <p:nvPr/>
        </p:nvSpPr>
        <p:spPr>
          <a:xfrm>
            <a:off x="2925258" y="6281522"/>
            <a:ext cx="6701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36,500,000 </a:t>
            </a:r>
            <a:r>
              <a:rPr lang="en-US" sz="4400" b="1" dirty="0">
                <a:solidFill>
                  <a:schemeClr val="bg1"/>
                </a:solidFill>
              </a:rPr>
              <a:t>pieces of content per year!</a:t>
            </a:r>
            <a:endParaRPr lang="en-IN" sz="4400" b="1" u="sng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FF6A4-3DC1-B347-B173-546CC7589B78}"/>
              </a:ext>
            </a:extLst>
          </p:cNvPr>
          <p:cNvSpPr txBox="1"/>
          <p:nvPr/>
        </p:nvSpPr>
        <p:spPr>
          <a:xfrm>
            <a:off x="2925258" y="7918430"/>
            <a:ext cx="670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But how to capitalize on it when there is so much?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532DD9-94F3-D23A-5EA9-4F39C4FBB16C}"/>
              </a:ext>
            </a:extLst>
          </p:cNvPr>
          <p:cNvSpPr txBox="1"/>
          <p:nvPr/>
        </p:nvSpPr>
        <p:spPr>
          <a:xfrm>
            <a:off x="2979510" y="8779549"/>
            <a:ext cx="639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Analysis to find Social Buzz’s top 5most popular categories of content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chemeClr val="tx2">
                  <a:lumMod val="75000"/>
                </a:schemeClr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>
              <a:solidFill>
                <a:schemeClr val="tx2">
                  <a:lumMod val="75000"/>
                </a:schemeClr>
              </a:solidFill>
            </a:ln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702511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8AC7C8-24A6-A6BC-486E-32507A90B2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639" y="1035233"/>
            <a:ext cx="2188800" cy="2057082"/>
          </a:xfrm>
          <a:prstGeom prst="ellipse">
            <a:avLst/>
          </a:prstGeom>
          <a:ln w="38100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700CB4-86D3-37FB-2B7D-B884330728CB}"/>
              </a:ext>
            </a:extLst>
          </p:cNvPr>
          <p:cNvSpPr txBox="1"/>
          <p:nvPr/>
        </p:nvSpPr>
        <p:spPr>
          <a:xfrm>
            <a:off x="14375764" y="1617126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Shakeb Hassan Shamsi</a:t>
            </a:r>
            <a:endParaRPr lang="en-IN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D95DA3-B28A-A7D8-CF82-08A7FADC3311}"/>
              </a:ext>
            </a:extLst>
          </p:cNvPr>
          <p:cNvSpPr txBox="1"/>
          <p:nvPr/>
        </p:nvSpPr>
        <p:spPr>
          <a:xfrm>
            <a:off x="14411400" y="2127040"/>
            <a:ext cx="30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Analyst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0ABECB-A9AF-1FB6-01CF-E2A8EA8E31AF}"/>
              </a:ext>
            </a:extLst>
          </p:cNvPr>
          <p:cNvSpPr txBox="1"/>
          <p:nvPr/>
        </p:nvSpPr>
        <p:spPr>
          <a:xfrm>
            <a:off x="14325600" y="4533900"/>
            <a:ext cx="3455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Marcus </a:t>
            </a:r>
            <a:r>
              <a:rPr lang="en-US" sz="3200" b="1" dirty="0" err="1"/>
              <a:t>Rompton</a:t>
            </a:r>
            <a:endParaRPr lang="en-IN" sz="3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99774E-917D-319D-8638-B5E93D57DC98}"/>
              </a:ext>
            </a:extLst>
          </p:cNvPr>
          <p:cNvSpPr txBox="1"/>
          <p:nvPr/>
        </p:nvSpPr>
        <p:spPr>
          <a:xfrm>
            <a:off x="14375764" y="503368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Senior Principle</a:t>
            </a:r>
            <a:endParaRPr lang="en-IN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BD995-063F-D40A-3E27-F98CF2F10061}"/>
              </a:ext>
            </a:extLst>
          </p:cNvPr>
          <p:cNvSpPr txBox="1"/>
          <p:nvPr/>
        </p:nvSpPr>
        <p:spPr>
          <a:xfrm>
            <a:off x="14375764" y="7581900"/>
            <a:ext cx="334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Andrew Fleming</a:t>
            </a:r>
            <a:endParaRPr lang="en-IN" sz="3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99CEA0-AB2E-9202-51F6-5ED85D4CFCC7}"/>
              </a:ext>
            </a:extLst>
          </p:cNvPr>
          <p:cNvSpPr txBox="1"/>
          <p:nvPr/>
        </p:nvSpPr>
        <p:spPr>
          <a:xfrm>
            <a:off x="14411400" y="8191832"/>
            <a:ext cx="336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Chief Technical Architect</a:t>
            </a:r>
            <a:endParaRPr lang="en-I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550585" y="616293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0567F-632C-ADBC-206D-DECFAF3C7C96}"/>
              </a:ext>
            </a:extLst>
          </p:cNvPr>
          <p:cNvSpPr txBox="1"/>
          <p:nvPr/>
        </p:nvSpPr>
        <p:spPr>
          <a:xfrm>
            <a:off x="3964947" y="1394408"/>
            <a:ext cx="4978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Understanding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2F725C-6450-8579-88B4-F7704B42D7C5}"/>
              </a:ext>
            </a:extLst>
          </p:cNvPr>
          <p:cNvSpPr txBox="1"/>
          <p:nvPr/>
        </p:nvSpPr>
        <p:spPr>
          <a:xfrm>
            <a:off x="5764133" y="2950275"/>
            <a:ext cx="482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Cleaning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44F273-3D88-C278-5C44-11C62B0A04C1}"/>
              </a:ext>
            </a:extLst>
          </p:cNvPr>
          <p:cNvSpPr txBox="1"/>
          <p:nvPr/>
        </p:nvSpPr>
        <p:spPr>
          <a:xfrm>
            <a:off x="7664902" y="4626138"/>
            <a:ext cx="6116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Modelling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EF8A1E-CE98-FF12-8065-248F37282C5D}"/>
              </a:ext>
            </a:extLst>
          </p:cNvPr>
          <p:cNvSpPr txBox="1"/>
          <p:nvPr/>
        </p:nvSpPr>
        <p:spPr>
          <a:xfrm>
            <a:off x="9531036" y="6182883"/>
            <a:ext cx="434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Analysis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9E8443-4816-A178-F629-062587B2853F}"/>
              </a:ext>
            </a:extLst>
          </p:cNvPr>
          <p:cNvSpPr txBox="1"/>
          <p:nvPr/>
        </p:nvSpPr>
        <p:spPr>
          <a:xfrm>
            <a:off x="11386399" y="7828620"/>
            <a:ext cx="4340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Uncover Insights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AFF11E-2C2C-BE1E-9ED8-2B3F927BC986}"/>
              </a:ext>
            </a:extLst>
          </p:cNvPr>
          <p:cNvSpPr txBox="1"/>
          <p:nvPr/>
        </p:nvSpPr>
        <p:spPr>
          <a:xfrm>
            <a:off x="2822674" y="3331220"/>
            <a:ext cx="15811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16</a:t>
            </a:r>
            <a:endParaRPr lang="en-IN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34FD0-16A2-8BEF-997A-BBE20A378427}"/>
              </a:ext>
            </a:extLst>
          </p:cNvPr>
          <p:cNvSpPr txBox="1"/>
          <p:nvPr/>
        </p:nvSpPr>
        <p:spPr>
          <a:xfrm>
            <a:off x="1777039" y="5143500"/>
            <a:ext cx="367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Unique Categories</a:t>
            </a:r>
            <a:endParaRPr lang="en-IN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2AC37-99FC-370C-EB72-B120422029EC}"/>
              </a:ext>
            </a:extLst>
          </p:cNvPr>
          <p:cNvSpPr txBox="1"/>
          <p:nvPr/>
        </p:nvSpPr>
        <p:spPr>
          <a:xfrm>
            <a:off x="7501219" y="3331220"/>
            <a:ext cx="2514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1897</a:t>
            </a:r>
            <a:endParaRPr lang="en-IN" sz="8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4FEAB-8C12-A13F-1DA3-1569394D2FBF}"/>
              </a:ext>
            </a:extLst>
          </p:cNvPr>
          <p:cNvSpPr txBox="1"/>
          <p:nvPr/>
        </p:nvSpPr>
        <p:spPr>
          <a:xfrm>
            <a:off x="12065739" y="3331220"/>
            <a:ext cx="4181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January</a:t>
            </a:r>
            <a:endParaRPr lang="en-IN" sz="8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F4B31-C38F-3B81-48CA-AD6B0C8A4798}"/>
              </a:ext>
            </a:extLst>
          </p:cNvPr>
          <p:cNvSpPr txBox="1"/>
          <p:nvPr/>
        </p:nvSpPr>
        <p:spPr>
          <a:xfrm>
            <a:off x="11744454" y="5028875"/>
            <a:ext cx="485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Month with </a:t>
            </a:r>
          </a:p>
          <a:p>
            <a:pPr algn="ctr"/>
            <a:r>
              <a:rPr lang="en-US" sz="3600" b="1" dirty="0"/>
              <a:t>Most Posts</a:t>
            </a:r>
            <a:endParaRPr lang="en-IN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F070F-512F-CC47-385C-EEC62A653F65}"/>
              </a:ext>
            </a:extLst>
          </p:cNvPr>
          <p:cNvSpPr txBox="1"/>
          <p:nvPr/>
        </p:nvSpPr>
        <p:spPr>
          <a:xfrm>
            <a:off x="6854830" y="5143500"/>
            <a:ext cx="3484287" cy="99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600" b="1" spc="-24" dirty="0">
                <a:ea typeface="Gadugi" panose="020B0502040204020203" pitchFamily="34" charset="0"/>
              </a:rPr>
              <a:t>Reactions to</a:t>
            </a:r>
          </a:p>
          <a:p>
            <a:pPr algn="ctr">
              <a:lnSpc>
                <a:spcPts val="3359"/>
              </a:lnSpc>
            </a:pPr>
            <a:r>
              <a:rPr lang="en-US" sz="3600" b="1" spc="-24" dirty="0">
                <a:ea typeface="Gadugi" panose="020B0502040204020203" pitchFamily="34" charset="0"/>
              </a:rPr>
              <a:t>  "ANIMAL</a:t>
            </a:r>
            <a:r>
              <a:rPr lang="en-US" sz="4000" b="1" spc="-24" dirty="0">
                <a:ea typeface="Gadugi" panose="020B0502040204020203" pitchFamily="34" charset="0"/>
              </a:rPr>
              <a:t>" </a:t>
            </a:r>
            <a:r>
              <a:rPr lang="en-US" sz="3600" b="1" spc="-24" dirty="0">
                <a:ea typeface="Gadugi" panose="020B0502040204020203" pitchFamily="34" charset="0"/>
              </a:rPr>
              <a:t>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1F13C1C-577C-E5CB-D5DB-9D88C6919C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233253"/>
              </p:ext>
            </p:extLst>
          </p:nvPr>
        </p:nvGraphicFramePr>
        <p:xfrm>
          <a:off x="4038600" y="1306841"/>
          <a:ext cx="12959700" cy="7851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F441583-F931-D616-4E11-70988D0FB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5790807"/>
              </p:ext>
            </p:extLst>
          </p:nvPr>
        </p:nvGraphicFramePr>
        <p:xfrm>
          <a:off x="4267200" y="923618"/>
          <a:ext cx="12248046" cy="8182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145</TotalTime>
  <Words>328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Arial</vt:lpstr>
      <vt:lpstr>Gadugi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Shakeb Shamsi</cp:lastModifiedBy>
  <cp:revision>30</cp:revision>
  <dcterms:created xsi:type="dcterms:W3CDTF">2006-08-16T00:00:00Z</dcterms:created>
  <dcterms:modified xsi:type="dcterms:W3CDTF">2024-01-30T15:25:23Z</dcterms:modified>
  <dc:identifier>DAEhDyfaYKE</dc:identifier>
</cp:coreProperties>
</file>